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8"/>
    <p:restoredTop sz="82890"/>
  </p:normalViewPr>
  <p:slideViewPr>
    <p:cSldViewPr snapToGrid="0" snapToObjects="1">
      <p:cViewPr>
        <p:scale>
          <a:sx n="100" d="100"/>
          <a:sy n="100" d="100"/>
        </p:scale>
        <p:origin x="144" y="-472"/>
      </p:cViewPr>
      <p:guideLst/>
    </p:cSldViewPr>
  </p:slideViewPr>
  <p:notesTextViewPr>
    <p:cViewPr>
      <p:scale>
        <a:sx n="1" d="1"/>
        <a:sy n="1" d="1"/>
      </p:scale>
      <p:origin x="0" y="-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9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7BE881D-BD5C-4F51-9DB2-A8C9AF155D06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732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Introduce session.  Suggestion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“We have been provided with some resources that will help us look at historical events and historic figures within our local area. An organisation called the North Yorkshire Moors </a:t>
            </a:r>
            <a:r>
              <a:rPr lang="en-GB" sz="2000" b="0" strike="noStrike" spc="-1" dirty="0" smtClean="0">
                <a:latin typeface="Arial"/>
              </a:rPr>
              <a:t>Association – NYMA -  </a:t>
            </a:r>
            <a:r>
              <a:rPr lang="en-GB" sz="2000" b="0" strike="noStrike" spc="-1" dirty="0">
                <a:latin typeface="Arial"/>
              </a:rPr>
              <a:t>has provided us with this information.  Their project is called The History Tree”</a:t>
            </a:r>
          </a:p>
          <a:p>
            <a:endParaRPr lang="en-GB" sz="2000" b="0" strike="noStrike" spc="-1" dirty="0">
              <a:latin typeface="Arial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5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 smtClean="0">
                <a:latin typeface="Arial"/>
              </a:rPr>
              <a:t>As happens in nature, </a:t>
            </a:r>
            <a:r>
              <a:rPr lang="en-GB" sz="2000" b="0" strike="noStrike" spc="-1" dirty="0">
                <a:latin typeface="Arial"/>
              </a:rPr>
              <a:t>the tree stump rotted and </a:t>
            </a:r>
            <a:r>
              <a:rPr lang="en-GB" sz="2000" b="0" strike="noStrike" spc="-1" dirty="0" smtClean="0">
                <a:latin typeface="Arial"/>
              </a:rPr>
              <a:t>NYMA had </a:t>
            </a:r>
            <a:r>
              <a:rPr lang="en-GB" sz="2000" b="0" strike="noStrike" spc="-1" dirty="0">
                <a:latin typeface="Arial"/>
              </a:rPr>
              <a:t>to decide what to do  next. </a:t>
            </a:r>
          </a:p>
        </p:txBody>
      </p:sp>
    </p:spTree>
    <p:extLst>
      <p:ext uri="{BB962C8B-B14F-4D97-AF65-F5344CB8AC3E}">
        <p14:creationId xmlns:p14="http://schemas.microsoft.com/office/powerpoint/2010/main" val="184550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The plaque now has a new position in front of the Danby Moors Centre, this time on a </a:t>
            </a:r>
            <a:r>
              <a:rPr lang="en-GB" sz="2000" b="0" strike="noStrike" spc="-1" dirty="0" smtClean="0">
                <a:latin typeface="Arial"/>
              </a:rPr>
              <a:t>gravel-covered </a:t>
            </a:r>
            <a:r>
              <a:rPr lang="en-GB" sz="2000" b="0" strike="noStrike" spc="-1" dirty="0">
                <a:latin typeface="Arial"/>
              </a:rPr>
              <a:t>concrete </a:t>
            </a:r>
            <a:r>
              <a:rPr lang="en-GB" sz="2000" b="0" strike="noStrike" spc="-1" dirty="0" smtClean="0">
                <a:latin typeface="Arial"/>
              </a:rPr>
              <a:t>base, </a:t>
            </a:r>
            <a:r>
              <a:rPr lang="en-GB" sz="2000" b="0" strike="noStrike" spc="-1" dirty="0">
                <a:latin typeface="Arial"/>
              </a:rPr>
              <a:t>surrounded with a metal hoop. </a:t>
            </a:r>
          </a:p>
        </p:txBody>
      </p:sp>
    </p:spTree>
    <p:extLst>
      <p:ext uri="{BB962C8B-B14F-4D97-AF65-F5344CB8AC3E}">
        <p14:creationId xmlns:p14="http://schemas.microsoft.com/office/powerpoint/2010/main" val="124899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Image shows the front cover of the History Tree Book. 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Background to book.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The History Tree Project </a:t>
            </a:r>
            <a:r>
              <a:rPr lang="en-GB" sz="2000" b="0" strike="noStrike" spc="-1" dirty="0" smtClean="0">
                <a:latin typeface="Arial"/>
              </a:rPr>
              <a:t>was developed </a:t>
            </a:r>
            <a:r>
              <a:rPr lang="en-GB" sz="2000" b="0" strike="noStrike" spc="-1" dirty="0">
                <a:latin typeface="Arial"/>
              </a:rPr>
              <a:t>and </a:t>
            </a:r>
            <a:r>
              <a:rPr lang="en-GB" sz="2000" b="0" strike="noStrike" spc="-1" dirty="0" smtClean="0">
                <a:latin typeface="Arial"/>
              </a:rPr>
              <a:t>NYMA</a:t>
            </a:r>
            <a:r>
              <a:rPr lang="en-GB" sz="2000" b="0" strike="noStrike" spc="-1" baseline="0" dirty="0" smtClean="0">
                <a:latin typeface="Arial"/>
              </a:rPr>
              <a:t> was </a:t>
            </a:r>
            <a:r>
              <a:rPr lang="en-GB" sz="2000" b="0" strike="noStrike" spc="-1" dirty="0" smtClean="0">
                <a:latin typeface="Arial"/>
              </a:rPr>
              <a:t>given </a:t>
            </a:r>
            <a:r>
              <a:rPr lang="en-GB" sz="2000" b="0" strike="noStrike" spc="-1" dirty="0">
                <a:latin typeface="Arial"/>
              </a:rPr>
              <a:t>funding to produce a book of 40 chapters illustrating the events and significant people named on the plaque. </a:t>
            </a:r>
          </a:p>
          <a:p>
            <a:r>
              <a:rPr lang="en-GB" sz="2000" b="0" strike="noStrike" spc="-1" dirty="0">
                <a:latin typeface="Arial"/>
              </a:rPr>
              <a:t>The Education Project that the pupils are working on is part of the History Tree Project. </a:t>
            </a:r>
          </a:p>
        </p:txBody>
      </p:sp>
    </p:spTree>
    <p:extLst>
      <p:ext uri="{BB962C8B-B14F-4D97-AF65-F5344CB8AC3E}">
        <p14:creationId xmlns:p14="http://schemas.microsoft.com/office/powerpoint/2010/main" val="18461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Self-explanatory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Pupils to complete ‘gapped’ exercise on worksheet. </a:t>
            </a:r>
          </a:p>
        </p:txBody>
      </p:sp>
    </p:spTree>
    <p:extLst>
      <p:ext uri="{BB962C8B-B14F-4D97-AF65-F5344CB8AC3E}">
        <p14:creationId xmlns:p14="http://schemas.microsoft.com/office/powerpoint/2010/main" val="190393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Invite discussion.  Pupils to identify images, expand info where possible – stretch and challenge. </a:t>
            </a:r>
          </a:p>
        </p:txBody>
      </p:sp>
    </p:spTree>
    <p:extLst>
      <p:ext uri="{BB962C8B-B14F-4D97-AF65-F5344CB8AC3E}">
        <p14:creationId xmlns:p14="http://schemas.microsoft.com/office/powerpoint/2010/main" val="1951020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Provide each pupil with a list of ‘events’  </a:t>
            </a: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Carry out task above.  Differentiated for level – use own discretion.  </a:t>
            </a:r>
          </a:p>
        </p:txBody>
      </p:sp>
    </p:spTree>
    <p:extLst>
      <p:ext uri="{BB962C8B-B14F-4D97-AF65-F5344CB8AC3E}">
        <p14:creationId xmlns:p14="http://schemas.microsoft.com/office/powerpoint/2010/main" val="86846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Again, task is self-explanatory.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There are sixteen chapters of the book which have been simplified.  </a:t>
            </a:r>
          </a:p>
          <a:p>
            <a:r>
              <a:rPr lang="en-GB" sz="2000" b="0" strike="noStrike" spc="-1" dirty="0">
                <a:latin typeface="Arial"/>
              </a:rPr>
              <a:t>Some chapters are more challenging than others.  Some are purely comprehension, so </a:t>
            </a:r>
            <a:r>
              <a:rPr lang="en-GB" sz="2000" b="0" strike="noStrike" spc="-1" dirty="0" smtClean="0">
                <a:latin typeface="Arial"/>
              </a:rPr>
              <a:t>there are additional </a:t>
            </a:r>
            <a:r>
              <a:rPr lang="en-GB" sz="2000" b="0" strike="noStrike" spc="-1" dirty="0">
                <a:latin typeface="Arial"/>
              </a:rPr>
              <a:t>questions to support the info.  </a:t>
            </a:r>
          </a:p>
          <a:p>
            <a:r>
              <a:rPr lang="en-GB" sz="2000" b="0" strike="noStrike" spc="-1" dirty="0">
                <a:latin typeface="Arial"/>
              </a:rPr>
              <a:t>There has been effort where possible to link to </a:t>
            </a:r>
            <a:r>
              <a:rPr lang="en-GB" sz="2000" b="0" strike="noStrike" spc="-1" dirty="0" smtClean="0">
                <a:latin typeface="Arial"/>
              </a:rPr>
              <a:t>KS2 </a:t>
            </a:r>
            <a:r>
              <a:rPr lang="en-GB" sz="2000" b="0" strike="noStrike" spc="-1" dirty="0">
                <a:latin typeface="Arial"/>
              </a:rPr>
              <a:t>curriculum. </a:t>
            </a:r>
          </a:p>
          <a:p>
            <a:r>
              <a:rPr lang="en-GB" sz="2000" b="0" strike="noStrike" spc="-1" dirty="0">
                <a:latin typeface="Arial"/>
              </a:rPr>
              <a:t>Suggestion is that pupils tackle 1 or 2 </a:t>
            </a:r>
            <a:r>
              <a:rPr lang="en-GB" sz="2000" b="0" strike="noStrike" spc="-1" dirty="0" smtClean="0">
                <a:latin typeface="Arial"/>
              </a:rPr>
              <a:t>topics.  </a:t>
            </a:r>
            <a:r>
              <a:rPr lang="en-GB" sz="2000" b="0" strike="noStrike" spc="-1" dirty="0">
                <a:latin typeface="Arial"/>
              </a:rPr>
              <a:t>More advanced pupils may be able to manage 3 if time </a:t>
            </a:r>
            <a:r>
              <a:rPr lang="en-GB" sz="2000" b="0" strike="noStrike" spc="-1" dirty="0" smtClean="0">
                <a:latin typeface="Arial"/>
              </a:rPr>
              <a:t>allows. </a:t>
            </a: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34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Use various methods of questioning.  Stretch and challenge according to level. </a:t>
            </a:r>
          </a:p>
        </p:txBody>
      </p:sp>
    </p:spTree>
    <p:extLst>
      <p:ext uri="{BB962C8B-B14F-4D97-AF65-F5344CB8AC3E}">
        <p14:creationId xmlns:p14="http://schemas.microsoft.com/office/powerpoint/2010/main" val="540185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It is likely that this task may be appropriate for a further session/s – perhaps a further project within school that may draw on the expertise of teachers and link to other areas of the curriculum.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Use own discretion.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Differentiated tasks for different  methods and levels of learners. </a:t>
            </a:r>
          </a:p>
        </p:txBody>
      </p:sp>
    </p:spTree>
    <p:extLst>
      <p:ext uri="{BB962C8B-B14F-4D97-AF65-F5344CB8AC3E}">
        <p14:creationId xmlns:p14="http://schemas.microsoft.com/office/powerpoint/2010/main" val="149081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Objectives for session, working up Blooms Taxonomy. </a:t>
            </a:r>
          </a:p>
        </p:txBody>
      </p:sp>
    </p:spTree>
    <p:extLst>
      <p:ext uri="{BB962C8B-B14F-4D97-AF65-F5344CB8AC3E}">
        <p14:creationId xmlns:p14="http://schemas.microsoft.com/office/powerpoint/2010/main" val="20760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Explain </a:t>
            </a:r>
            <a:r>
              <a:rPr lang="en-GB" sz="2000" b="0" strike="noStrike" spc="-1" dirty="0" smtClean="0">
                <a:latin typeface="Arial"/>
              </a:rPr>
              <a:t>who and what NYMA is with </a:t>
            </a:r>
            <a:r>
              <a:rPr lang="en-GB" sz="2000" b="0" strike="noStrike" spc="-1" dirty="0">
                <a:latin typeface="Arial"/>
              </a:rPr>
              <a:t>the info above. </a:t>
            </a:r>
            <a:r>
              <a:rPr lang="en-GB" sz="2000" b="0" strike="noStrike" spc="-1" dirty="0" smtClean="0">
                <a:latin typeface="Arial"/>
              </a:rPr>
              <a:t>Explain that the National Park is managed by the National Park Authority and that NYMA is a group of volunteers who run projects in</a:t>
            </a:r>
            <a:r>
              <a:rPr lang="en-GB" sz="2000" b="0" strike="noStrike" spc="-1" baseline="0" dirty="0" smtClean="0">
                <a:latin typeface="Arial"/>
              </a:rPr>
              <a:t> support of it.</a:t>
            </a: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08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Background info for slide: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The North </a:t>
            </a:r>
            <a:r>
              <a:rPr lang="en-GB" sz="2000" b="0" strike="noStrike" spc="-1" dirty="0" smtClean="0">
                <a:latin typeface="Arial"/>
              </a:rPr>
              <a:t>York </a:t>
            </a:r>
            <a:r>
              <a:rPr lang="en-GB" sz="2000" b="0" strike="noStrike" spc="-1" dirty="0">
                <a:latin typeface="Arial"/>
              </a:rPr>
              <a:t>Moors National Park has </a:t>
            </a:r>
            <a:r>
              <a:rPr lang="en-GB" sz="2000" b="0" strike="noStrike" spc="-1" dirty="0" smtClean="0">
                <a:latin typeface="Arial"/>
              </a:rPr>
              <a:t>an</a:t>
            </a:r>
            <a:r>
              <a:rPr lang="en-GB" sz="2000" b="0" strike="noStrike" spc="-1" baseline="0" dirty="0" smtClean="0">
                <a:latin typeface="Arial"/>
              </a:rPr>
              <a:t> information centre </a:t>
            </a:r>
            <a:r>
              <a:rPr lang="en-GB" sz="2000" b="0" strike="noStrike" spc="-1" dirty="0" smtClean="0">
                <a:latin typeface="Arial"/>
              </a:rPr>
              <a:t>in Danby.  </a:t>
            </a:r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In front of </a:t>
            </a:r>
            <a:r>
              <a:rPr lang="en-GB" sz="2000" b="0" strike="noStrike" spc="-1" dirty="0" smtClean="0">
                <a:latin typeface="Arial"/>
              </a:rPr>
              <a:t>the Moors Centre </a:t>
            </a:r>
            <a:r>
              <a:rPr lang="en-GB" sz="2000" b="0" strike="noStrike" spc="-1" dirty="0">
                <a:latin typeface="Arial"/>
              </a:rPr>
              <a:t>was a </a:t>
            </a:r>
            <a:r>
              <a:rPr lang="en-GB" sz="2000" b="0" strike="noStrike" spc="-1" dirty="0" smtClean="0">
                <a:latin typeface="Arial"/>
              </a:rPr>
              <a:t>very large </a:t>
            </a:r>
            <a:r>
              <a:rPr lang="en-GB" sz="2000" b="0" strike="noStrike" spc="-1" dirty="0">
                <a:latin typeface="Arial"/>
              </a:rPr>
              <a:t>copper beech tree which </a:t>
            </a:r>
            <a:r>
              <a:rPr lang="en-GB" sz="2000" b="0" strike="noStrike" spc="-1" dirty="0" smtClean="0">
                <a:latin typeface="Arial"/>
              </a:rPr>
              <a:t>became diseased </a:t>
            </a:r>
            <a:r>
              <a:rPr lang="en-GB" sz="2000" b="0" strike="noStrike" spc="-1" dirty="0">
                <a:latin typeface="Arial"/>
              </a:rPr>
              <a:t>and needed to be felled.  </a:t>
            </a:r>
          </a:p>
          <a:p>
            <a:r>
              <a:rPr lang="en-GB" sz="2000" b="0" strike="noStrike" spc="-1" dirty="0">
                <a:latin typeface="Arial"/>
              </a:rPr>
              <a:t>The tree was approximately 200 years old. </a:t>
            </a:r>
          </a:p>
          <a:p>
            <a:r>
              <a:rPr lang="en-GB" sz="2000" b="0" strike="noStrike" spc="-1" dirty="0" smtClean="0">
                <a:latin typeface="Arial"/>
              </a:rPr>
              <a:t>(Forthcoming </a:t>
            </a:r>
            <a:r>
              <a:rPr lang="en-GB" sz="2000" b="0" strike="noStrike" spc="-1" dirty="0">
                <a:latin typeface="Arial"/>
              </a:rPr>
              <a:t>slides will encourage discussion on age of tree and reasons for felling.  So at this point don’t divulge info</a:t>
            </a:r>
            <a:r>
              <a:rPr lang="en-GB" sz="2000" b="0" strike="noStrike" spc="-1" dirty="0" smtClean="0">
                <a:latin typeface="Arial"/>
              </a:rPr>
              <a:t>.) </a:t>
            </a:r>
            <a:endParaRPr lang="en-GB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01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Invite responses to question. </a:t>
            </a: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Likely that someone will say ‘count the rings’ </a:t>
            </a:r>
          </a:p>
        </p:txBody>
      </p:sp>
    </p:spTree>
    <p:extLst>
      <p:ext uri="{BB962C8B-B14F-4D97-AF65-F5344CB8AC3E}">
        <p14:creationId xmlns:p14="http://schemas.microsoft.com/office/powerpoint/2010/main" val="5614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Give pupils hand-out to do the above task, they can use either or both methods.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Answer is </a:t>
            </a:r>
            <a:r>
              <a:rPr lang="en-GB" sz="2000" b="0" strike="noStrike" spc="-1" dirty="0" err="1">
                <a:latin typeface="Arial"/>
              </a:rPr>
              <a:t>approx</a:t>
            </a:r>
            <a:r>
              <a:rPr lang="en-GB" sz="2000" b="0" strike="noStrike" spc="-1" dirty="0">
                <a:latin typeface="Arial"/>
              </a:rPr>
              <a:t> 200 years old. </a:t>
            </a:r>
          </a:p>
        </p:txBody>
      </p:sp>
    </p:spTree>
    <p:extLst>
      <p:ext uri="{BB962C8B-B14F-4D97-AF65-F5344CB8AC3E}">
        <p14:creationId xmlns:p14="http://schemas.microsoft.com/office/powerpoint/2010/main" val="83871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latin typeface="Arial"/>
              </a:rPr>
              <a:t>Again, invite discussion. 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Key reasons: 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It was </a:t>
            </a:r>
            <a:r>
              <a:rPr lang="en-GB" sz="2000" b="0" strike="noStrike" spc="-1" dirty="0" smtClean="0">
                <a:latin typeface="Arial"/>
              </a:rPr>
              <a:t>diseased</a:t>
            </a:r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It could have fallen on the building and damaged </a:t>
            </a:r>
            <a:r>
              <a:rPr lang="en-GB" sz="2000" b="0" strike="noStrike" spc="-1" dirty="0" smtClean="0">
                <a:latin typeface="Arial"/>
              </a:rPr>
              <a:t>it, and because the Moors Centre is a place</a:t>
            </a:r>
            <a:r>
              <a:rPr lang="en-GB" sz="2000" b="0" strike="noStrike" spc="-1" baseline="0" dirty="0" smtClean="0">
                <a:latin typeface="Arial"/>
              </a:rPr>
              <a:t> that lots of people work and visit, it could have fallen on someone and injured or killed them</a:t>
            </a:r>
            <a:r>
              <a:rPr lang="en-GB" sz="2000" b="0" strike="noStrike" spc="-1" dirty="0" smtClean="0">
                <a:latin typeface="Arial"/>
              </a:rPr>
              <a:t>.  </a:t>
            </a:r>
            <a:r>
              <a:rPr lang="en-GB" sz="2000" b="0" strike="noStrike" spc="-1" dirty="0">
                <a:latin typeface="Arial"/>
              </a:rPr>
              <a:t>Can link to Science Curriculum – forces/gravity. </a:t>
            </a:r>
          </a:p>
        </p:txBody>
      </p:sp>
    </p:spTree>
    <p:extLst>
      <p:ext uri="{BB962C8B-B14F-4D97-AF65-F5344CB8AC3E}">
        <p14:creationId xmlns:p14="http://schemas.microsoft.com/office/powerpoint/2010/main" val="25807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Self-explanatory</a:t>
            </a:r>
          </a:p>
          <a:p>
            <a:endParaRPr lang="en-GB" sz="2000" b="0" strike="noStrike" spc="-1">
              <a:latin typeface="Arial"/>
            </a:endParaRPr>
          </a:p>
          <a:p>
            <a:r>
              <a:rPr lang="en-GB" sz="2000" b="0" strike="noStrike" spc="-1">
                <a:latin typeface="Arial"/>
              </a:rPr>
              <a:t>Pupils to complete worksheet. </a:t>
            </a:r>
          </a:p>
        </p:txBody>
      </p:sp>
    </p:spTree>
    <p:extLst>
      <p:ext uri="{BB962C8B-B14F-4D97-AF65-F5344CB8AC3E}">
        <p14:creationId xmlns:p14="http://schemas.microsoft.com/office/powerpoint/2010/main" val="174976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120" cy="4808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 smtClean="0">
                <a:latin typeface="Arial"/>
              </a:rPr>
              <a:t>NYMA </a:t>
            </a:r>
            <a:r>
              <a:rPr lang="en-GB" sz="2000" b="0" strike="noStrike" spc="-1" dirty="0">
                <a:latin typeface="Arial"/>
              </a:rPr>
              <a:t>had </a:t>
            </a:r>
            <a:r>
              <a:rPr lang="en-GB" sz="2000" b="0" strike="noStrike" spc="-1" dirty="0" smtClean="0">
                <a:latin typeface="Arial"/>
              </a:rPr>
              <a:t>its 25</a:t>
            </a:r>
            <a:r>
              <a:rPr lang="en-GB" sz="2000" b="0" strike="noStrike" spc="-1" baseline="30000" dirty="0" smtClean="0">
                <a:latin typeface="Arial"/>
              </a:rPr>
              <a:t>th</a:t>
            </a:r>
            <a:r>
              <a:rPr lang="en-GB" sz="2000" b="0" strike="noStrike" spc="-1" baseline="0" dirty="0" smtClean="0">
                <a:latin typeface="Arial"/>
              </a:rPr>
              <a:t> </a:t>
            </a:r>
            <a:r>
              <a:rPr lang="en-GB" sz="2000" b="0" strike="noStrike" spc="-1" dirty="0" smtClean="0">
                <a:latin typeface="Arial"/>
              </a:rPr>
              <a:t>Anniversary </a:t>
            </a:r>
            <a:r>
              <a:rPr lang="en-GB" sz="2000" b="0" strike="noStrike" spc="-1" dirty="0">
                <a:latin typeface="Arial"/>
              </a:rPr>
              <a:t>in 2010 and to commemorate this they had a stainless steel plaque made.  </a:t>
            </a:r>
          </a:p>
          <a:p>
            <a:endParaRPr lang="en-GB" sz="2000" b="0" strike="noStrike" spc="-1" dirty="0">
              <a:latin typeface="Arial"/>
            </a:endParaRPr>
          </a:p>
          <a:p>
            <a:r>
              <a:rPr lang="en-GB" sz="2000" b="0" strike="noStrike" spc="-1" dirty="0">
                <a:latin typeface="Arial"/>
              </a:rPr>
              <a:t>It was etched with the dates and names of significant people and events from the 200 years that the old copper </a:t>
            </a:r>
            <a:r>
              <a:rPr lang="en-GB" sz="2000" b="0" strike="noStrike" spc="-1" dirty="0" smtClean="0">
                <a:latin typeface="Arial"/>
              </a:rPr>
              <a:t>beech tree </a:t>
            </a:r>
            <a:r>
              <a:rPr lang="en-GB" sz="2000" b="0" strike="noStrike" spc="-1" dirty="0">
                <a:latin typeface="Arial"/>
              </a:rPr>
              <a:t>lived. </a:t>
            </a:r>
          </a:p>
          <a:p>
            <a:r>
              <a:rPr lang="en-GB" sz="2000" b="0" strike="noStrike" spc="-1" dirty="0">
                <a:latin typeface="Arial"/>
              </a:rPr>
              <a:t>It was then fixed in place on the tree stump </a:t>
            </a:r>
          </a:p>
        </p:txBody>
      </p:sp>
    </p:spTree>
    <p:extLst>
      <p:ext uri="{BB962C8B-B14F-4D97-AF65-F5344CB8AC3E}">
        <p14:creationId xmlns:p14="http://schemas.microsoft.com/office/powerpoint/2010/main" val="66376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/>
          <p:cNvPicPr/>
          <p:nvPr/>
        </p:nvPicPr>
        <p:blipFill>
          <a:blip r:embed="rId3"/>
          <a:stretch/>
        </p:blipFill>
        <p:spPr>
          <a:xfrm>
            <a:off x="1053720" y="1378440"/>
            <a:ext cx="7150680" cy="495396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685800" y="2130480"/>
            <a:ext cx="7766640" cy="146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1403640" y="4221000"/>
            <a:ext cx="6395040" cy="174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3816000" y="3010320"/>
            <a:ext cx="1580400" cy="159336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2592000" y="432000"/>
            <a:ext cx="3883680" cy="78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432000" y="7956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5"/>
          <p:cNvSpPr/>
          <p:nvPr/>
        </p:nvSpPr>
        <p:spPr>
          <a:xfrm>
            <a:off x="457200" y="1604520"/>
            <a:ext cx="8225280" cy="39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6"/>
          <p:cNvSpPr/>
          <p:nvPr/>
        </p:nvSpPr>
        <p:spPr>
          <a:xfrm>
            <a:off x="457200" y="27360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History Tree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273600"/>
            <a:ext cx="82256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…...this happened!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57200" y="1604520"/>
            <a:ext cx="8225640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4" name="Picture 253"/>
          <p:cNvPicPr/>
          <p:nvPr/>
        </p:nvPicPr>
        <p:blipFill>
          <a:blip r:embed="rId3"/>
          <a:stretch/>
        </p:blipFill>
        <p:spPr>
          <a:xfrm>
            <a:off x="936000" y="1604520"/>
            <a:ext cx="7268400" cy="486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221040"/>
            <a:ext cx="8225640" cy="124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History Tree plaque in new position. 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57200" y="1604520"/>
            <a:ext cx="8225640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7" name="Picture 256"/>
          <p:cNvPicPr/>
          <p:nvPr/>
        </p:nvPicPr>
        <p:blipFill>
          <a:blip r:embed="rId3"/>
          <a:stretch/>
        </p:blipFill>
        <p:spPr>
          <a:xfrm>
            <a:off x="1224000" y="1582920"/>
            <a:ext cx="6955200" cy="466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57200" y="273600"/>
            <a:ext cx="82256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History Tree Book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1797802" y="1604520"/>
            <a:ext cx="6885037" cy="39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"/>
          <a:stretch/>
        </p:blipFill>
        <p:spPr>
          <a:xfrm>
            <a:off x="1302026" y="1604520"/>
            <a:ext cx="4933722" cy="4900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9"/>
          <a:stretch/>
        </p:blipFill>
        <p:spPr>
          <a:xfrm>
            <a:off x="6952889" y="5408134"/>
            <a:ext cx="1704808" cy="1018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21898" r="29915" b="34124"/>
          <a:stretch/>
        </p:blipFill>
        <p:spPr>
          <a:xfrm>
            <a:off x="6725592" y="2432966"/>
            <a:ext cx="2159400" cy="1352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08" y="4054964"/>
            <a:ext cx="1251569" cy="113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Activity time - 3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32000" y="1549800"/>
            <a:ext cx="5107320" cy="30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Have you been listening?</a:t>
            </a:r>
            <a:endParaRPr lang="en-GB" sz="4000" b="0" strike="noStrike" spc="-1">
              <a:latin typeface="Arial"/>
            </a:endParaRPr>
          </a:p>
          <a:p>
            <a:endParaRPr lang="en-GB" sz="4000" b="0" strike="noStrike" spc="-1">
              <a:latin typeface="Arial"/>
            </a:endParaRPr>
          </a:p>
          <a:p>
            <a:r>
              <a:rPr lang="en-GB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On your worksheet</a:t>
            </a:r>
            <a:endParaRPr lang="en-GB" sz="4000" b="0" strike="noStrike" spc="-1">
              <a:latin typeface="Arial"/>
            </a:endParaRPr>
          </a:p>
          <a:p>
            <a:r>
              <a:rPr lang="en-GB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complete the ‘gapped’ exercise. 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262" name="Picture 261"/>
          <p:cNvPicPr/>
          <p:nvPr/>
        </p:nvPicPr>
        <p:blipFill>
          <a:blip r:embed="rId3"/>
          <a:stretch/>
        </p:blipFill>
        <p:spPr>
          <a:xfrm>
            <a:off x="7488000" y="296280"/>
            <a:ext cx="1431000" cy="1431000"/>
          </a:xfrm>
          <a:prstGeom prst="rect">
            <a:avLst/>
          </a:prstGeom>
          <a:ln>
            <a:noFill/>
          </a:ln>
        </p:spPr>
      </p:pic>
      <p:pic>
        <p:nvPicPr>
          <p:cNvPr id="263" name="Picture 262"/>
          <p:cNvPicPr/>
          <p:nvPr/>
        </p:nvPicPr>
        <p:blipFill>
          <a:blip r:embed="rId4"/>
          <a:stretch/>
        </p:blipFill>
        <p:spPr>
          <a:xfrm>
            <a:off x="6480000" y="3600000"/>
            <a:ext cx="1827720" cy="2504160"/>
          </a:xfrm>
          <a:prstGeom prst="rect">
            <a:avLst/>
          </a:prstGeom>
          <a:ln>
            <a:noFill/>
          </a:ln>
        </p:spPr>
      </p:pic>
      <p:pic>
        <p:nvPicPr>
          <p:cNvPr id="264" name="Picture 263"/>
          <p:cNvPicPr/>
          <p:nvPr/>
        </p:nvPicPr>
        <p:blipFill>
          <a:blip r:embed="rId5"/>
          <a:stretch/>
        </p:blipFill>
        <p:spPr>
          <a:xfrm>
            <a:off x="4210200" y="1474200"/>
            <a:ext cx="2485080" cy="183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220680"/>
            <a:ext cx="8224200" cy="12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Historical events between 1802 &amp; 2006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457200" y="1604520"/>
            <a:ext cx="8224200" cy="47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How many of these can you name?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267" name="Picture 266"/>
          <p:cNvPicPr/>
          <p:nvPr/>
        </p:nvPicPr>
        <p:blipFill>
          <a:blip r:embed="rId3"/>
          <a:stretch/>
        </p:blipFill>
        <p:spPr>
          <a:xfrm>
            <a:off x="1282455" y="4611960"/>
            <a:ext cx="2538000" cy="1795320"/>
          </a:xfrm>
          <a:prstGeom prst="rect">
            <a:avLst/>
          </a:prstGeom>
          <a:ln>
            <a:noFill/>
          </a:ln>
        </p:spPr>
      </p:pic>
      <p:pic>
        <p:nvPicPr>
          <p:cNvPr id="268" name="Picture 267"/>
          <p:cNvPicPr/>
          <p:nvPr/>
        </p:nvPicPr>
        <p:blipFill>
          <a:blip r:embed="rId4"/>
          <a:stretch/>
        </p:blipFill>
        <p:spPr>
          <a:xfrm>
            <a:off x="5019907" y="4611960"/>
            <a:ext cx="2462040" cy="1842840"/>
          </a:xfrm>
          <a:prstGeom prst="rect">
            <a:avLst/>
          </a:prstGeom>
          <a:ln>
            <a:noFill/>
          </a:ln>
        </p:spPr>
      </p:pic>
      <p:pic>
        <p:nvPicPr>
          <p:cNvPr id="269" name="Picture 268"/>
          <p:cNvPicPr/>
          <p:nvPr/>
        </p:nvPicPr>
        <p:blipFill>
          <a:blip r:embed="rId5"/>
          <a:stretch/>
        </p:blipFill>
        <p:spPr>
          <a:xfrm>
            <a:off x="6840000" y="2448000"/>
            <a:ext cx="1700640" cy="1655280"/>
          </a:xfrm>
          <a:prstGeom prst="rect">
            <a:avLst/>
          </a:prstGeom>
          <a:ln>
            <a:noFill/>
          </a:ln>
        </p:spPr>
      </p:pic>
      <p:pic>
        <p:nvPicPr>
          <p:cNvPr id="270" name="Picture 269"/>
          <p:cNvPicPr/>
          <p:nvPr/>
        </p:nvPicPr>
        <p:blipFill>
          <a:blip r:embed="rId6"/>
          <a:srcRect l="41602" b="53263"/>
          <a:stretch/>
        </p:blipFill>
        <p:spPr>
          <a:xfrm>
            <a:off x="504000" y="2448000"/>
            <a:ext cx="2735280" cy="1640160"/>
          </a:xfrm>
          <a:prstGeom prst="rect">
            <a:avLst/>
          </a:prstGeom>
          <a:ln>
            <a:noFill/>
          </a:ln>
        </p:spPr>
      </p:pic>
      <p:pic>
        <p:nvPicPr>
          <p:cNvPr id="271" name="Picture 270"/>
          <p:cNvPicPr/>
          <p:nvPr/>
        </p:nvPicPr>
        <p:blipFill>
          <a:blip r:embed="rId7"/>
          <a:stretch/>
        </p:blipFill>
        <p:spPr>
          <a:xfrm>
            <a:off x="3509280" y="2376000"/>
            <a:ext cx="2466000" cy="184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71"/>
          <p:cNvPicPr/>
          <p:nvPr/>
        </p:nvPicPr>
        <p:blipFill>
          <a:blip r:embed="rId3"/>
          <a:stretch/>
        </p:blipFill>
        <p:spPr>
          <a:xfrm>
            <a:off x="6264000" y="4900320"/>
            <a:ext cx="2589120" cy="179280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Activity time - 4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457200" y="1604520"/>
            <a:ext cx="8224200" cy="39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Make your own history tree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Using your sheet of ‘events’, complete your tree on your worksheet.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Pick </a:t>
            </a:r>
            <a:r>
              <a:rPr lang="en-GB" sz="3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any</a:t>
            </a: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5-10 ‘events’ and write them on your tree. Work your way up the tree by starting with the oldest event at the bottom...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275" name="Picture 274"/>
          <p:cNvPicPr/>
          <p:nvPr/>
        </p:nvPicPr>
        <p:blipFill>
          <a:blip r:embed="rId4"/>
          <a:stretch/>
        </p:blipFill>
        <p:spPr>
          <a:xfrm>
            <a:off x="7488000" y="360000"/>
            <a:ext cx="1439280" cy="1439280"/>
          </a:xfrm>
          <a:prstGeom prst="rect">
            <a:avLst/>
          </a:prstGeom>
          <a:ln>
            <a:noFill/>
          </a:ln>
        </p:spPr>
      </p:pic>
      <p:pic>
        <p:nvPicPr>
          <p:cNvPr id="276" name="Picture 275"/>
          <p:cNvPicPr/>
          <p:nvPr/>
        </p:nvPicPr>
        <p:blipFill>
          <a:blip r:embed="rId5"/>
          <a:stretch/>
        </p:blipFill>
        <p:spPr>
          <a:xfrm>
            <a:off x="792000" y="273600"/>
            <a:ext cx="1008360" cy="138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Activity time  - 5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457200" y="1733400"/>
            <a:ext cx="8224200" cy="46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Work in pairs or groups</a:t>
            </a:r>
            <a:endParaRPr lang="en-GB" sz="3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Using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one or two of the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topics you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have been given, take turns reading through a section and then complete the questions underneath.  </a:t>
            </a:r>
            <a:endParaRPr lang="en-GB" sz="3200" b="0" strike="noStrike" spc="-1" dirty="0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You can work together to find the answers but please complete an answer sheet each. </a:t>
            </a:r>
            <a:endParaRPr lang="en-GB" sz="3200" b="0" strike="noStrike" spc="-1" dirty="0">
              <a:latin typeface="Arial"/>
            </a:endParaRPr>
          </a:p>
        </p:txBody>
      </p:sp>
      <p:pic>
        <p:nvPicPr>
          <p:cNvPr id="279" name="Picture 278"/>
          <p:cNvPicPr/>
          <p:nvPr/>
        </p:nvPicPr>
        <p:blipFill>
          <a:blip r:embed="rId3"/>
          <a:stretch/>
        </p:blipFill>
        <p:spPr>
          <a:xfrm>
            <a:off x="7488000" y="219240"/>
            <a:ext cx="1384560" cy="1384560"/>
          </a:xfrm>
          <a:prstGeom prst="rect">
            <a:avLst/>
          </a:prstGeom>
          <a:ln>
            <a:noFill/>
          </a:ln>
        </p:spPr>
      </p:pic>
      <p:pic>
        <p:nvPicPr>
          <p:cNvPr id="280" name="Picture 279"/>
          <p:cNvPicPr/>
          <p:nvPr/>
        </p:nvPicPr>
        <p:blipFill>
          <a:blip r:embed="rId4"/>
          <a:stretch/>
        </p:blipFill>
        <p:spPr>
          <a:xfrm>
            <a:off x="478080" y="144000"/>
            <a:ext cx="961200" cy="131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Questions and Answers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457200" y="1600200"/>
            <a:ext cx="8223840" cy="484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373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4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What can you remember?</a:t>
            </a:r>
            <a:endParaRPr lang="en-GB" sz="4800" b="0" strike="noStrike" spc="-1">
              <a:latin typeface="Arial"/>
            </a:endParaRPr>
          </a:p>
        </p:txBody>
      </p:sp>
      <p:pic>
        <p:nvPicPr>
          <p:cNvPr id="283" name="Picture 282"/>
          <p:cNvPicPr/>
          <p:nvPr/>
        </p:nvPicPr>
        <p:blipFill>
          <a:blip r:embed="rId3"/>
          <a:stretch/>
        </p:blipFill>
        <p:spPr>
          <a:xfrm>
            <a:off x="2448000" y="2666520"/>
            <a:ext cx="3802320" cy="35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Extension Task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457200" y="1604520"/>
            <a:ext cx="8224200" cy="39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 groups make a poster/leaflet/PowerPoint on the ‘History Tree’ 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Things to include: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Description of the project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Information about significant people and events (from your work on the chapters)</a:t>
            </a:r>
            <a:endParaRPr lang="en-GB" sz="3200" b="0" strike="noStrike" spc="-1">
              <a:latin typeface="Arial"/>
            </a:endParaRPr>
          </a:p>
          <a:p>
            <a:pPr marL="432000" indent="-3193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Pictures and colour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220680"/>
            <a:ext cx="8223840" cy="12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By the end of this session you will be able to: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57200" y="1604520"/>
            <a:ext cx="8224200" cy="45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endParaRPr lang="en-GB" sz="18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Identify key aspects of ‘The History Tree Project’.</a:t>
            </a:r>
            <a:endParaRPr lang="en-GB" sz="32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Name some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historic events between 1802 &amp; 2006.</a:t>
            </a:r>
            <a:endParaRPr lang="en-GB" sz="32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Describe one  or two historic events between 1802 &amp; 2006.</a:t>
            </a:r>
            <a:endParaRPr lang="en-GB" sz="32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Summarise the ‘History Tree Project’.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457200" y="27360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457200" y="1604520"/>
            <a:ext cx="8225280" cy="39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Who</a:t>
            </a:r>
            <a:r>
              <a:rPr lang="en-GB" sz="4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, when</a:t>
            </a:r>
            <a:r>
              <a:rPr lang="en-GB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what, why and how?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457200" y="1539240"/>
            <a:ext cx="8223840" cy="50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Who and when? 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NYMA is a Charity 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set up in 1985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What? 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It supports the North York Moors National Park Authority to protect 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and enhance the North Yorkshire Moors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Why? 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So that people now and in the future can enjoy the </a:t>
            </a: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Moors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How? 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It</a:t>
            </a:r>
            <a:r>
              <a:rPr lang="en-GB" sz="5500" b="1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 campaigns 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against things that might damage the Moors such as </a:t>
            </a:r>
            <a:r>
              <a:rPr lang="en-GB" sz="5500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industrial developments</a:t>
            </a: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.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GB" sz="5500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It c</a:t>
            </a: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arries 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out </a:t>
            </a:r>
            <a:r>
              <a:rPr lang="en-GB" sz="5500" b="1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projects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 to increase </a:t>
            </a:r>
            <a:r>
              <a:rPr lang="en-GB" sz="5500" b="0" strike="noStrike" spc="-1" dirty="0" smtClean="0">
                <a:solidFill>
                  <a:srgbClr val="000000"/>
                </a:solidFill>
                <a:latin typeface="Comic Sans MS"/>
                <a:ea typeface="DejaVu Sans"/>
              </a:rPr>
              <a:t>knowledge of the North York Moors, such as the </a:t>
            </a:r>
            <a:r>
              <a:rPr lang="en-GB" sz="5500" b="0" strike="noStrike" spc="-1" dirty="0">
                <a:solidFill>
                  <a:srgbClr val="000000"/>
                </a:solidFill>
                <a:latin typeface="Comic Sans MS"/>
                <a:ea typeface="DejaVu Sans"/>
              </a:rPr>
              <a:t>History Tree Project. </a:t>
            </a:r>
            <a:endParaRPr lang="en-GB" sz="5500" b="0" strike="noStrike" spc="-1" dirty="0">
              <a:latin typeface="Arial"/>
            </a:endParaRPr>
          </a:p>
          <a:p>
            <a:pPr>
              <a:lnSpc>
                <a:spcPct val="120000"/>
              </a:lnSpc>
            </a:pPr>
            <a:endParaRPr lang="en-GB" sz="4800" b="0" strike="noStrike" spc="-1" dirty="0">
              <a:latin typeface="Arial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3"/>
          <a:stretch/>
        </p:blipFill>
        <p:spPr>
          <a:xfrm>
            <a:off x="7489080" y="1156320"/>
            <a:ext cx="1362960" cy="143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457200" y="1604520"/>
            <a:ext cx="8224200" cy="39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Picture 211"/>
          <p:cNvPicPr/>
          <p:nvPr/>
        </p:nvPicPr>
        <p:blipFill>
          <a:blip r:embed="rId3"/>
          <a:stretch/>
        </p:blipFill>
        <p:spPr>
          <a:xfrm>
            <a:off x="278280" y="455760"/>
            <a:ext cx="8267400" cy="593856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3096000" y="5102280"/>
            <a:ext cx="5034960" cy="79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The Danby Moors Centre</a:t>
            </a:r>
            <a:r>
              <a:rPr lang="en-GB" sz="2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60000" y="1080000"/>
            <a:ext cx="517896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Ancient Copper Beech Tree</a:t>
            </a:r>
            <a:r>
              <a:rPr lang="en-GB" sz="2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 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15" name="Line 5"/>
          <p:cNvSpPr/>
          <p:nvPr/>
        </p:nvSpPr>
        <p:spPr>
          <a:xfrm>
            <a:off x="2991240" y="1604520"/>
            <a:ext cx="1341000" cy="531720"/>
          </a:xfrm>
          <a:prstGeom prst="line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Line 6"/>
          <p:cNvSpPr/>
          <p:nvPr/>
        </p:nvSpPr>
        <p:spPr>
          <a:xfrm flipH="1" flipV="1">
            <a:off x="3672000" y="4608000"/>
            <a:ext cx="1008000" cy="648000"/>
          </a:xfrm>
          <a:prstGeom prst="line">
            <a:avLst/>
          </a:prstGeom>
          <a:ln w="72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How can you tell a tree’s age?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57200" y="1604520"/>
            <a:ext cx="8224200" cy="436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Picture 218"/>
          <p:cNvPicPr/>
          <p:nvPr/>
        </p:nvPicPr>
        <p:blipFill>
          <a:blip r:embed="rId3"/>
          <a:stretch/>
        </p:blipFill>
        <p:spPr>
          <a:xfrm>
            <a:off x="5040000" y="1561680"/>
            <a:ext cx="3842640" cy="431496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2016000" y="1604520"/>
            <a:ext cx="3018960" cy="2206440"/>
          </a:xfrm>
          <a:prstGeom prst="wedgeEllipseCallout">
            <a:avLst>
              <a:gd name="adj1" fmla="val -38717"/>
              <a:gd name="adj2" fmla="val 61569"/>
            </a:avLst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How old are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you please?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457200" y="27360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5"/>
          <p:cNvSpPr/>
          <p:nvPr/>
        </p:nvSpPr>
        <p:spPr>
          <a:xfrm>
            <a:off x="457200" y="1604520"/>
            <a:ext cx="8225280" cy="39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3" name="Picture 222"/>
          <p:cNvPicPr/>
          <p:nvPr/>
        </p:nvPicPr>
        <p:blipFill>
          <a:blip r:embed="rId4"/>
          <a:stretch/>
        </p:blipFill>
        <p:spPr>
          <a:xfrm>
            <a:off x="504000" y="3096000"/>
            <a:ext cx="1513440" cy="302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Activity time - 1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457200" y="1193760"/>
            <a:ext cx="8224200" cy="483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 pairs or groups work out how old the copper beech tree was.  </a:t>
            </a:r>
            <a:endParaRPr lang="en-GB" sz="32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Use your worksheet to help you.</a:t>
            </a:r>
            <a:endParaRPr lang="en-GB" sz="3200" b="0" strike="noStrike" spc="-1" dirty="0">
              <a:latin typeface="Arial"/>
            </a:endParaRPr>
          </a:p>
          <a:p>
            <a:pPr marL="432000" indent="-31896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You can use either or both methods.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5343480" y="3456000"/>
            <a:ext cx="1764000" cy="1543320"/>
          </a:xfrm>
          <a:custGeom>
            <a:avLst/>
            <a:gdLst/>
            <a:ahLst/>
            <a:cxnLst/>
            <a:rect l="l" t="t" r="r" b="b"/>
            <a:pathLst>
              <a:path w="4911" h="4298">
                <a:moveTo>
                  <a:pt x="2333" y="0"/>
                </a:moveTo>
                <a:lnTo>
                  <a:pt x="163" y="2253"/>
                </a:lnTo>
                <a:lnTo>
                  <a:pt x="1493" y="1855"/>
                </a:lnTo>
                <a:lnTo>
                  <a:pt x="55" y="3311"/>
                </a:lnTo>
                <a:lnTo>
                  <a:pt x="1845" y="2582"/>
                </a:lnTo>
                <a:lnTo>
                  <a:pt x="0" y="4297"/>
                </a:lnTo>
                <a:lnTo>
                  <a:pt x="2252" y="3122"/>
                </a:lnTo>
                <a:lnTo>
                  <a:pt x="4910" y="4062"/>
                </a:lnTo>
                <a:lnTo>
                  <a:pt x="2904" y="2535"/>
                </a:lnTo>
                <a:lnTo>
                  <a:pt x="4828" y="2982"/>
                </a:lnTo>
                <a:lnTo>
                  <a:pt x="2821" y="1831"/>
                </a:lnTo>
                <a:lnTo>
                  <a:pt x="4368" y="2090"/>
                </a:lnTo>
                <a:lnTo>
                  <a:pt x="2306" y="0"/>
                </a:lnTo>
                <a:lnTo>
                  <a:pt x="2252" y="47"/>
                </a:lnTo>
                <a:lnTo>
                  <a:pt x="2333" y="0"/>
                </a:lnTo>
              </a:path>
            </a:pathLst>
          </a:custGeom>
          <a:solidFill>
            <a:srgbClr val="0099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5919120" y="4567320"/>
            <a:ext cx="562680" cy="1261440"/>
          </a:xfrm>
          <a:custGeom>
            <a:avLst/>
            <a:gdLst/>
            <a:ahLst/>
            <a:cxnLst/>
            <a:rect l="l" t="t" r="r" b="b"/>
            <a:pathLst>
              <a:path w="1574" h="3515">
                <a:moveTo>
                  <a:pt x="352" y="361"/>
                </a:moveTo>
                <a:lnTo>
                  <a:pt x="0" y="3514"/>
                </a:lnTo>
                <a:lnTo>
                  <a:pt x="1573" y="3488"/>
                </a:lnTo>
                <a:lnTo>
                  <a:pt x="976" y="168"/>
                </a:lnTo>
                <a:lnTo>
                  <a:pt x="569" y="0"/>
                </a:lnTo>
                <a:lnTo>
                  <a:pt x="351" y="264"/>
                </a:lnTo>
                <a:lnTo>
                  <a:pt x="352" y="361"/>
                </a:lnTo>
              </a:path>
            </a:pathLst>
          </a:custGeom>
          <a:solidFill>
            <a:srgbClr val="9966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7135200" y="5074560"/>
            <a:ext cx="1356840" cy="61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1.5 metres (150cm)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229" name="Line 6"/>
          <p:cNvSpPr/>
          <p:nvPr/>
        </p:nvSpPr>
        <p:spPr>
          <a:xfrm>
            <a:off x="5975640" y="5257440"/>
            <a:ext cx="430560" cy="360"/>
          </a:xfrm>
          <a:prstGeom prst="line">
            <a:avLst/>
          </a:prstGeom>
          <a:ln w="36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7"/>
          <p:cNvSpPr/>
          <p:nvPr/>
        </p:nvSpPr>
        <p:spPr>
          <a:xfrm>
            <a:off x="6583320" y="5257440"/>
            <a:ext cx="420480" cy="360"/>
          </a:xfrm>
          <a:prstGeom prst="line">
            <a:avLst/>
          </a:prstGeom>
          <a:ln w="36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8"/>
          <p:cNvSpPr/>
          <p:nvPr/>
        </p:nvSpPr>
        <p:spPr>
          <a:xfrm>
            <a:off x="6627600" y="5755680"/>
            <a:ext cx="420480" cy="360"/>
          </a:xfrm>
          <a:prstGeom prst="line">
            <a:avLst/>
          </a:prstGeom>
          <a:ln w="36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9"/>
          <p:cNvSpPr/>
          <p:nvPr/>
        </p:nvSpPr>
        <p:spPr>
          <a:xfrm>
            <a:off x="6804720" y="5334120"/>
            <a:ext cx="360" cy="383040"/>
          </a:xfrm>
          <a:prstGeom prst="line">
            <a:avLst/>
          </a:prstGeom>
          <a:ln>
            <a:solidFill>
              <a:srgbClr val="000000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Picture 232"/>
          <p:cNvPicPr/>
          <p:nvPr/>
        </p:nvPicPr>
        <p:blipFill>
          <a:blip r:embed="rId3"/>
          <a:stretch/>
        </p:blipFill>
        <p:spPr>
          <a:xfrm>
            <a:off x="4680000" y="4992480"/>
            <a:ext cx="880920" cy="579600"/>
          </a:xfrm>
          <a:prstGeom prst="rect">
            <a:avLst/>
          </a:prstGeom>
          <a:ln>
            <a:noFill/>
          </a:ln>
        </p:spPr>
      </p:pic>
      <p:sp>
        <p:nvSpPr>
          <p:cNvPr id="234" name="Line 10"/>
          <p:cNvSpPr/>
          <p:nvPr/>
        </p:nvSpPr>
        <p:spPr>
          <a:xfrm>
            <a:off x="5454360" y="5260680"/>
            <a:ext cx="497520" cy="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1"/>
          <p:cNvSpPr/>
          <p:nvPr/>
        </p:nvSpPr>
        <p:spPr>
          <a:xfrm>
            <a:off x="457200" y="27360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2"/>
          <p:cNvSpPr/>
          <p:nvPr/>
        </p:nvSpPr>
        <p:spPr>
          <a:xfrm>
            <a:off x="457200" y="1604520"/>
            <a:ext cx="8225280" cy="39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7" name="Picture 236"/>
          <p:cNvPicPr/>
          <p:nvPr/>
        </p:nvPicPr>
        <p:blipFill>
          <a:blip r:embed="rId4"/>
          <a:stretch/>
        </p:blipFill>
        <p:spPr>
          <a:xfrm>
            <a:off x="1296000" y="3939120"/>
            <a:ext cx="2103840" cy="2180160"/>
          </a:xfrm>
          <a:prstGeom prst="rect">
            <a:avLst/>
          </a:prstGeom>
          <a:ln>
            <a:noFill/>
          </a:ln>
        </p:spPr>
      </p:pic>
      <p:pic>
        <p:nvPicPr>
          <p:cNvPr id="238" name="Picture 237"/>
          <p:cNvPicPr/>
          <p:nvPr/>
        </p:nvPicPr>
        <p:blipFill>
          <a:blip r:embed="rId5"/>
          <a:stretch/>
        </p:blipFill>
        <p:spPr>
          <a:xfrm>
            <a:off x="7920000" y="159120"/>
            <a:ext cx="920160" cy="9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274680"/>
            <a:ext cx="8223840" cy="11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457200" y="1604520"/>
            <a:ext cx="8224200" cy="39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Picture 240"/>
          <p:cNvPicPr/>
          <p:nvPr/>
        </p:nvPicPr>
        <p:blipFill>
          <a:blip r:embed="rId3"/>
          <a:stretch/>
        </p:blipFill>
        <p:spPr>
          <a:xfrm>
            <a:off x="792000" y="216000"/>
            <a:ext cx="1867320" cy="473652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457200" y="5210640"/>
            <a:ext cx="6619320" cy="12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Why do you think the tree was taken down?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243" name="Picture 242"/>
          <p:cNvPicPr/>
          <p:nvPr/>
        </p:nvPicPr>
        <p:blipFill>
          <a:blip r:embed="rId4"/>
          <a:stretch/>
        </p:blipFill>
        <p:spPr>
          <a:xfrm>
            <a:off x="3731040" y="216000"/>
            <a:ext cx="4112280" cy="4688640"/>
          </a:xfrm>
          <a:prstGeom prst="rect">
            <a:avLst/>
          </a:prstGeom>
          <a:ln>
            <a:noFill/>
          </a:ln>
        </p:spPr>
      </p:pic>
      <p:pic>
        <p:nvPicPr>
          <p:cNvPr id="244" name="Picture 243"/>
          <p:cNvPicPr/>
          <p:nvPr/>
        </p:nvPicPr>
        <p:blipFill>
          <a:blip r:embed="rId5"/>
          <a:stretch/>
        </p:blipFill>
        <p:spPr>
          <a:xfrm>
            <a:off x="6480000" y="4948560"/>
            <a:ext cx="2732040" cy="181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Activity time - 2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457200" y="2123237"/>
            <a:ext cx="5107320" cy="30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On your worksheet write down two reasons why the tree needed to be taken down</a:t>
            </a:r>
            <a:r>
              <a:rPr lang="en-GB" sz="4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GB" sz="4800" b="0" strike="noStrike" spc="-1">
              <a:latin typeface="Arial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3"/>
          <a:stretch/>
        </p:blipFill>
        <p:spPr>
          <a:xfrm>
            <a:off x="7488000" y="144000"/>
            <a:ext cx="1367280" cy="1367280"/>
          </a:xfrm>
          <a:prstGeom prst="rect">
            <a:avLst/>
          </a:prstGeom>
          <a:ln>
            <a:noFill/>
          </a:ln>
        </p:spPr>
      </p:pic>
      <p:pic>
        <p:nvPicPr>
          <p:cNvPr id="248" name="Picture 247"/>
          <p:cNvPicPr/>
          <p:nvPr/>
        </p:nvPicPr>
        <p:blipFill>
          <a:blip r:embed="rId4"/>
          <a:stretch/>
        </p:blipFill>
        <p:spPr>
          <a:xfrm>
            <a:off x="6235560" y="3399120"/>
            <a:ext cx="1827720" cy="25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3600"/>
            <a:ext cx="82256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History Tree Project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457200" y="1549831"/>
            <a:ext cx="8225640" cy="5005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0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plaque was made to celebrate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the 25</a:t>
            </a:r>
            <a:r>
              <a:rPr lang="en-GB" sz="3200" b="0" strike="noStrike" spc="-1" baseline="30000" dirty="0" smtClean="0">
                <a:solidFill>
                  <a:srgbClr val="000000"/>
                </a:solidFill>
                <a:latin typeface="Arial"/>
                <a:ea typeface="DejaVu Sans"/>
              </a:rPr>
              <a:t>th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Anniversary of the North Yorkshire Moors Association</a:t>
            </a:r>
            <a:endParaRPr lang="en-GB" sz="3200" b="0" strike="noStrike" spc="-1" dirty="0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It was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fixed on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tree stump  </a:t>
            </a:r>
            <a:endParaRPr lang="en-GB" sz="3200" b="0" strike="noStrike" spc="-1" dirty="0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but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then ……</a:t>
            </a:r>
            <a:endParaRPr lang="en-GB" sz="3200" b="0" strike="noStrike" spc="-1" dirty="0">
              <a:latin typeface="Arial"/>
            </a:endParaRPr>
          </a:p>
        </p:txBody>
      </p:sp>
      <p:pic>
        <p:nvPicPr>
          <p:cNvPr id="251" name="Picture 250"/>
          <p:cNvPicPr/>
          <p:nvPr/>
        </p:nvPicPr>
        <p:blipFill rotWithShape="1">
          <a:blip r:embed="rId3"/>
          <a:srcRect l="4141" t="4367"/>
          <a:stretch/>
        </p:blipFill>
        <p:spPr>
          <a:xfrm>
            <a:off x="4153544" y="3874576"/>
            <a:ext cx="4132405" cy="28162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1089</Words>
  <Application>Microsoft Macintosh PowerPoint</Application>
  <PresentationFormat>On-screen Show (4:3)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Comic Sans MS</vt:lpstr>
      <vt:lpstr>DejaVu Sans</vt:lpstr>
      <vt:lpstr>Symbol</vt:lpstr>
      <vt:lpstr>Times New Roman</vt:lpstr>
      <vt:lpstr>Wingdings</vt:lpstr>
      <vt:lpstr>Arial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Your User Name</dc:creator>
  <dc:description/>
  <cp:lastModifiedBy>Janet Cochrane</cp:lastModifiedBy>
  <cp:revision>140</cp:revision>
  <cp:lastPrinted>2018-02-28T13:21:10Z</cp:lastPrinted>
  <dcterms:created xsi:type="dcterms:W3CDTF">2016-05-12T14:36:13Z</dcterms:created>
  <dcterms:modified xsi:type="dcterms:W3CDTF">2018-10-07T06:52:13Z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